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8" r:id="rId2"/>
  </p:sldMasterIdLst>
  <p:notesMasterIdLst>
    <p:notesMasterId r:id="rId20"/>
  </p:notesMasterIdLst>
  <p:sldIdLst>
    <p:sldId id="256" r:id="rId3"/>
    <p:sldId id="352" r:id="rId4"/>
    <p:sldId id="306" r:id="rId5"/>
    <p:sldId id="312" r:id="rId6"/>
    <p:sldId id="307" r:id="rId7"/>
    <p:sldId id="298" r:id="rId8"/>
    <p:sldId id="332" r:id="rId9"/>
    <p:sldId id="303" r:id="rId10"/>
    <p:sldId id="347" r:id="rId11"/>
    <p:sldId id="257" r:id="rId12"/>
    <p:sldId id="348" r:id="rId13"/>
    <p:sldId id="349" r:id="rId14"/>
    <p:sldId id="350" r:id="rId15"/>
    <p:sldId id="308" r:id="rId16"/>
    <p:sldId id="311" r:id="rId17"/>
    <p:sldId id="337" r:id="rId18"/>
    <p:sldId id="351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2229"/>
    <a:srgbClr val="395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4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6CE1291-5D3D-40ED-A1E5-4C7A7A9AC4ED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F323AA-1548-4254-A7C9-7491D54A43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6645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B011DA-846B-4717-8FCD-E6AFF4DA33BC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3573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643FB5-98C5-4D32-9910-A0D179EB01B2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1220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7675-42E3-4F33-A59F-520A0554FBA3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6BFF3-358C-402A-978B-111FDD11F8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29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D1370-AD42-42A7-879D-BE843D33C0B2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F3A3-78A4-4BB3-81D2-148BFB6B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12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2CFD-4EA5-4A47-9B09-4C063FB601AD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DCA16-9898-440C-9EC0-97D493E726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6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 tIns="91440" bIns="9144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A200C21A-66EC-4E0E-B108-3F4C768FF9DB}" type="datetimeFigureOut">
              <a:rPr lang="ru-RU"/>
              <a:pPr>
                <a:defRPr/>
              </a:pPr>
              <a:t>25.10.2016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19775E-9DB1-4004-BB33-DA3613D11B7B}" type="slidenum">
              <a:rPr lang="ru-RU" altLang="ru-RU"/>
              <a:pPr>
                <a:defRPr/>
              </a:pPr>
              <a:t>‹#›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8118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368B-B3B3-4933-8214-F88B3A4F742F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18EA-1E29-4F09-8C89-29D989F1CE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63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C00FE-6354-46D1-9625-29F74D45049A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5B02-8B58-4A8B-8584-54B61F602C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522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27E6-4C81-4DC5-ABFC-0B3D9DA8346C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9BFA-B497-4458-B431-C2481E8B23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14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2B5E-CBF1-41D2-9ACB-C29A091A47E0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53E91-C201-47A5-9D3A-717332D5D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091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45C2-6FE7-4DE8-92F9-C113C41FFA6C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10AF-98F7-4531-A470-E5569A8727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042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8C2A-CD38-410E-9E31-1D239D734A9B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3CFF8-19E9-42CB-BFAD-88693C4C66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343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D4B0-226D-44A0-A530-B9075F8B0E1B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70FDE-6247-4606-8662-AB83330D75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33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02CB-174F-4CFE-844F-FB4A11860BE7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14CF-D55E-4BF9-9DA1-634460EA01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33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92DA-C682-40F6-B6A0-21FA05C0A168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02B9-3FDF-40AD-A10D-6021E74B9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73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60AC-E4F8-478F-B82A-FA8EEA8B8F51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475D-59E3-429A-B8ED-C97C8F2837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973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BF74-D548-4F46-8E63-DF3A8CD8ACA7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7424E-1A4B-4A45-8CE1-6E1DCD8AA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465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28EC-4FE8-4014-AA64-DEC87FC6A6F3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E7CA-8C53-4695-87D9-B2040CB992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008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EFFA-5E51-42C7-9492-C89D06831870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69D8-1F60-4000-AB9E-F4483F4C0F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5588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4E16-8507-4E1E-BCF1-4E0E51C72003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EF9B6-C1B7-4B21-9CF0-66D03D7416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4535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6312F-2259-4DF9-854C-20ECB39469BA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76F7-69DA-4046-A501-F0D872E668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893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5C363-DABB-4920-B4D3-8794D53E27A1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1194-D2F5-4FCB-A25E-A0618D6DDB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940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3816-8295-40E9-BF98-77A6471B9735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EFDB-6076-4382-867D-91DF54B6F4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466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6F24-7C55-4C21-9CFF-BBD69C52BD77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FF20-9E4A-4704-8A41-AB323F5CBF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366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D809-D187-4058-9A46-7C36A89F1A76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2DAF3-067D-4EE4-8EA0-EC4F5A39AA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719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A609-CD4A-4339-AE52-D0454FB2D4C8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600A-840F-4C1D-9A63-28635B403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64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FE33-8572-4CCF-B5E2-2A8FA049C5D7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9981-5B65-4988-8624-AD30DB6939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183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C33B-AE47-4B79-81A6-1A2516375979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32D9-8A97-44F4-B4C0-54C26BC01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209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B9E3-568A-4387-9BF1-E73239A70134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D0F7-07BC-4D20-9449-6A51DBD3A3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76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631C-B635-4A85-9DCD-6ABC2C863BEC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FAB3-F708-4DDD-BE73-D0060870D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111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723BC3-9593-4D6A-81E5-8632A5E11335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2DED80-EA31-464E-8E74-A899317D7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BAC06C-8FF2-4C1A-9942-5B7DCD684E47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EFA2469-EEB4-4DB6-B9EB-E0658EBCB5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9" r:id="rId11"/>
    <p:sldLayoutId id="2147483883" r:id="rId12"/>
    <p:sldLayoutId id="2147483890" r:id="rId13"/>
    <p:sldLayoutId id="2147483884" r:id="rId14"/>
    <p:sldLayoutId id="2147483885" r:id="rId15"/>
    <p:sldLayoutId id="214748388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1835150" y="908050"/>
            <a:ext cx="6265863" cy="100806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EA2229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5993">
            <a:off x="365125" y="242888"/>
            <a:ext cx="235108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900608" y="5949280"/>
            <a:ext cx="8064896" cy="73866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Составила: </a:t>
            </a:r>
            <a:r>
              <a:rPr lang="ru-RU" sz="2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Басханова Асет Умаровна </a:t>
            </a:r>
          </a:p>
          <a:p>
            <a:pPr algn="ctr" eaLnBrk="1" hangingPunct="1">
              <a:defRPr/>
            </a:pPr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                                               </a:t>
            </a:r>
            <a:r>
              <a:rPr lang="ru-RU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Уполномоченный по правозащитной работе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827088" y="3082925"/>
            <a:ext cx="6769100" cy="13541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txBody>
          <a:bodyPr anchor="b"/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Правозащитная работа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ППО МБОУ «СОШ №60»</a:t>
            </a:r>
          </a:p>
        </p:txBody>
      </p:sp>
    </p:spTree>
  </p:cSld>
  <p:clrMapOvr>
    <a:masterClrMapping/>
  </p:clrMapOvr>
  <p:transition spd="slow" advTm="1434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8638" y="317500"/>
            <a:ext cx="7129462" cy="1349375"/>
          </a:xfrm>
        </p:spPr>
        <p:txBody>
          <a:bodyPr/>
          <a:lstStyle/>
          <a:p>
            <a:r>
              <a:rPr lang="ru-RU" alt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компенсационного и стимулирующего характера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2205038"/>
          <a:ext cx="8915400" cy="3676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67"/>
                <a:gridCol w="720074"/>
                <a:gridCol w="576059"/>
                <a:gridCol w="936096"/>
                <a:gridCol w="576059"/>
                <a:gridCol w="576059"/>
                <a:gridCol w="504052"/>
                <a:gridCol w="648067"/>
                <a:gridCol w="648067"/>
                <a:gridCol w="792082"/>
                <a:gridCol w="648067"/>
                <a:gridCol w="576059"/>
                <a:gridCol w="504052"/>
                <a:gridCol w="562540"/>
              </a:tblGrid>
              <a:tr h="736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Базовый оклад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 разряд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 разряд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Пров.тетр.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Кл.рук.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Стим</a:t>
                      </a:r>
                      <a:r>
                        <a:rPr lang="ru-RU" sz="1100" dirty="0">
                          <a:effectLst/>
                        </a:rPr>
                        <a:t>. часть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Мол.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спец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Зав.каб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Рук.МО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Ученая степень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Обуч.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дому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Проф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обуч.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Библ.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фонд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Иннов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площ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</a:tr>
              <a:tr h="769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+20%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11280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+30%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12220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1-4 кл.- 10%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1-4кл.-15%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1-5л.-5%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1-3 г. – до 30%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Поч.нагр.зн.- 10%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15%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 20%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</a:tr>
              <a:tr h="6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5-11кл.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5-11кл.-20%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5-10л.-10%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Конд. наук- 20%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</a:tr>
              <a:tr h="769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Матем.-10%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Англ. – 10%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Черч.- 10%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10-15л.-15%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Док. наук - 30%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</a:tr>
              <a:tr h="769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Русск.- 15%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Чеч. – 15%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Литер.-15%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Свыше 15 л. – 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</a:tr>
            </a:tbl>
          </a:graphicData>
        </a:graphic>
      </p:graphicFrame>
      <p:sp>
        <p:nvSpPr>
          <p:cNvPr id="19552" name="Прямоугольник 3"/>
          <p:cNvSpPr>
            <a:spLocks noChangeArrowheads="1"/>
          </p:cNvSpPr>
          <p:nvPr/>
        </p:nvSpPr>
        <p:spPr bwMode="auto">
          <a:xfrm>
            <a:off x="2484438" y="6092825"/>
            <a:ext cx="394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Техперсонал: Ставка – 7.500 руб.</a:t>
            </a:r>
          </a:p>
        </p:txBody>
      </p:sp>
    </p:spTree>
  </p:cSld>
  <p:clrMapOvr>
    <a:masterClrMapping/>
  </p:clrMapOvr>
  <p:transition spd="slow" advTm="87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 txBox="1">
            <a:spLocks/>
          </p:cNvSpPr>
          <p:nvPr/>
        </p:nvSpPr>
        <p:spPr bwMode="auto">
          <a:xfrm>
            <a:off x="1179513" y="2967038"/>
            <a:ext cx="712946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2636912"/>
            <a:ext cx="8281615" cy="18774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ln/>
                <a:latin typeface="Arial Black" panose="020B0A04020102020204" pitchFamily="34" charset="0"/>
              </a:rPr>
              <a:t>Техперсонал (работа с хлоркой) </a:t>
            </a:r>
            <a:r>
              <a:rPr lang="ru-RU" sz="2400" i="1" dirty="0">
                <a:ln/>
                <a:latin typeface="Arial Black" panose="020B0A04020102020204" pitchFamily="34" charset="0"/>
              </a:rPr>
              <a:t>– до 20%</a:t>
            </a:r>
          </a:p>
          <a:p>
            <a:pPr algn="ctr" eaLnBrk="1" hangingPunct="1">
              <a:defRPr/>
            </a:pPr>
            <a:endParaRPr lang="ru-RU" sz="2400" b="1" dirty="0">
              <a:ln/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n/>
                <a:latin typeface="Arial Black" panose="020B0A04020102020204" pitchFamily="34" charset="0"/>
              </a:rPr>
              <a:t>Учитель информатики </a:t>
            </a:r>
          </a:p>
          <a:p>
            <a:pPr algn="ctr" eaLnBrk="1" hangingPunct="1">
              <a:defRPr/>
            </a:pPr>
            <a:r>
              <a:rPr lang="ru-RU" sz="2400" b="1" dirty="0">
                <a:ln/>
                <a:latin typeface="Arial Black" panose="020B0A04020102020204" pitchFamily="34" charset="0"/>
              </a:rPr>
              <a:t>(за вредные условия) </a:t>
            </a:r>
            <a:r>
              <a:rPr lang="ru-RU" sz="2400" i="1" dirty="0">
                <a:ln/>
                <a:latin typeface="Arial Black" panose="020B0A04020102020204" pitchFamily="34" charset="0"/>
              </a:rPr>
              <a:t>– до 25%</a:t>
            </a:r>
          </a:p>
          <a:p>
            <a:pPr algn="ctr" eaLnBrk="1" hangingPunct="1">
              <a:defRPr/>
            </a:pPr>
            <a:endParaRPr lang="ru-RU" sz="2000" b="1" dirty="0">
              <a:ln/>
              <a:latin typeface="Arial Black" panose="020B0A04020102020204" pitchFamily="34" charset="0"/>
            </a:endParaRPr>
          </a:p>
        </p:txBody>
      </p:sp>
      <p:sp>
        <p:nvSpPr>
          <p:cNvPr id="20485" name="Заголовок 1"/>
          <p:cNvSpPr>
            <a:spLocks noGrp="1"/>
          </p:cNvSpPr>
          <p:nvPr>
            <p:ph type="title"/>
          </p:nvPr>
        </p:nvSpPr>
        <p:spPr>
          <a:xfrm>
            <a:off x="1798638" y="317500"/>
            <a:ext cx="7129462" cy="1349375"/>
          </a:xfrm>
        </p:spPr>
        <p:txBody>
          <a:bodyPr/>
          <a:lstStyle/>
          <a:p>
            <a:r>
              <a:rPr lang="ru-RU" alt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компенсационного и стимулирующего характера</a:t>
            </a:r>
          </a:p>
        </p:txBody>
      </p:sp>
    </p:spTree>
  </p:cSld>
  <p:clrMapOvr>
    <a:masterClrMapping/>
  </p:clrMapOvr>
  <p:transition spd="slow" advTm="925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1179513" y="2967038"/>
            <a:ext cx="712946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2636912"/>
            <a:ext cx="8497639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>
                <a:ln/>
                <a:latin typeface="Arial Black" panose="020B0A04020102020204" pitchFamily="34" charset="0"/>
              </a:rPr>
              <a:t>Освобожденный председатель – 120%</a:t>
            </a:r>
          </a:p>
          <a:p>
            <a:pPr algn="ctr" eaLnBrk="1" hangingPunct="1">
              <a:defRPr/>
            </a:pPr>
            <a:endParaRPr lang="ru-RU" sz="2800" b="1" dirty="0">
              <a:ln/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ln/>
                <a:latin typeface="Arial Black" panose="020B0A04020102020204" pitchFamily="34" charset="0"/>
              </a:rPr>
              <a:t>Кандидат наук - 20%</a:t>
            </a:r>
          </a:p>
          <a:p>
            <a:pPr algn="ctr" eaLnBrk="1" hangingPunct="1">
              <a:defRPr/>
            </a:pPr>
            <a:endParaRPr lang="ru-RU" sz="2800" b="1" dirty="0">
              <a:ln/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ln/>
                <a:latin typeface="Arial Black" panose="020B0A04020102020204" pitchFamily="34" charset="0"/>
              </a:rPr>
              <a:t>Молодой специалист – 30%</a:t>
            </a:r>
          </a:p>
          <a:p>
            <a:pPr algn="ctr" eaLnBrk="1" hangingPunct="1">
              <a:defRPr/>
            </a:pPr>
            <a:endParaRPr lang="ru-RU" sz="2000" b="1" dirty="0">
              <a:ln/>
              <a:latin typeface="Arial Black" panose="020B0A04020102020204" pitchFamily="34" charset="0"/>
            </a:endParaRPr>
          </a:p>
        </p:txBody>
      </p:sp>
      <p:sp>
        <p:nvSpPr>
          <p:cNvPr id="21509" name="Заголовок 1"/>
          <p:cNvSpPr>
            <a:spLocks noGrp="1"/>
          </p:cNvSpPr>
          <p:nvPr>
            <p:ph type="title"/>
          </p:nvPr>
        </p:nvSpPr>
        <p:spPr>
          <a:xfrm>
            <a:off x="1798638" y="317500"/>
            <a:ext cx="7129462" cy="1349375"/>
          </a:xfrm>
        </p:spPr>
        <p:txBody>
          <a:bodyPr/>
          <a:lstStyle/>
          <a:p>
            <a:r>
              <a:rPr lang="ru-RU" alt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компенсационного и стимулирующего характера</a:t>
            </a:r>
          </a:p>
        </p:txBody>
      </p:sp>
    </p:spTree>
  </p:cSld>
  <p:clrMapOvr>
    <a:masterClrMapping/>
  </p:clrMapOvr>
  <p:transition spd="slow" advTm="696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246" y="1345159"/>
            <a:ext cx="8913754" cy="5386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СОЦИАЛЬНЫЕ ГАРАНТИИ И ЛЬГОТЫ</a:t>
            </a:r>
          </a:p>
          <a:p>
            <a:pPr algn="ctr" eaLnBrk="1" hangingPunct="1">
              <a:defRPr/>
            </a:pPr>
            <a:endParaRPr lang="ru-RU" altLang="ru-RU" sz="1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Arial Black" panose="020B0A040201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Стороны пришли к соглашению о том, что: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Гарантии и компенсации работникам предоставляются в следующих случаях: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при заключении трудового договора (гл. 10, 11 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при переводе на другую работу (гл. 12 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при расторжении трудового договора (гл. 13 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по вопросам оплаты труда (гл. 20-22 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при направлении в служебные командировки (гл. 24 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при совмещении работы с обучением (гл. 26 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при предоставлении ежегодного оплачиваемого отпуска (гл.19 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в связи с задержкой выдачи трудовой книжки при увольнении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  (ст. 84.1ТК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в других случаях, предусмотренных трудовым законодательством.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1086" y="404664"/>
            <a:ext cx="72001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Коллективный договор 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2113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2374"/>
            <a:ext cx="8229600" cy="129614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Премии и поощрения: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6350" y="2133600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 предложению профкома за работу в пунктах сдачи ОГЭ и ЕГЭ из фонда заработной платы образовательного учреждения награждены 16 членов Профсоюза почетными грамотами и премиями в размере от 3 до 5 тысяч.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премий за последние 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 года составляет – 61.000 руб.</a:t>
            </a:r>
            <a:endParaRPr lang="ru-RU" altLang="ru-RU" sz="2800" b="1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925"/>
            <a:ext cx="15478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52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23850" y="1570038"/>
            <a:ext cx="8640763" cy="564991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1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проводится профсоюзный кружок на тему: «Аттестация. Как успешно ее пройти?»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С участием зам.директора по НМР;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1800" b="1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для подготовки к аттестации по всем направлениям выдается в электронном виде;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ru-RU" altLang="ru-RU" sz="1800" b="1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 каждый учебный год создается комиссия, которая аттестует учителей не имеющих категорию на соответствие занимаемой должности в состав комиссии также входит председатель ППО;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750"/>
            <a:ext cx="15478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489271"/>
            <a:ext cx="7632848" cy="1080121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Аттестация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педагогических работников</a:t>
            </a:r>
          </a:p>
        </p:txBody>
      </p:sp>
    </p:spTree>
  </p:cSld>
  <p:clrMapOvr>
    <a:masterClrMapping/>
  </p:clrMapOvr>
  <p:transition spd="slow" advTm="1214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60350"/>
            <a:ext cx="32400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064" y="3284984"/>
            <a:ext cx="8723863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Профсоюз борется не за власть,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а за социальную справедливость и законность.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sz="24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Х.М. Герзелиев</a:t>
            </a:r>
            <a:endParaRPr lang="ru-RU" sz="3200" b="1" i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491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2819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7829" y="2551837"/>
            <a:ext cx="470834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Спасибо </a:t>
            </a:r>
            <a:br>
              <a:rPr lang="ru-RU" alt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за внимание!!!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946" y="2551837"/>
            <a:ext cx="479810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Times New Roman" panose="02020603050405020304" pitchFamily="18" charset="0"/>
              </a:rPr>
              <a:t>Спасибо </a:t>
            </a:r>
            <a:br>
              <a:rPr lang="ru-RU" alt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Times New Roman" panose="02020603050405020304" pitchFamily="18" charset="0"/>
              </a:rPr>
            </a:br>
            <a:r>
              <a:rPr lang="ru-RU" alt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Times New Roman" panose="02020603050405020304" pitchFamily="18" charset="0"/>
              </a:rPr>
              <a:t>за внимание!!!</a:t>
            </a:r>
            <a:endParaRPr lang="ru-R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Tm="491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580" y="47675"/>
            <a:ext cx="7741702" cy="2719536"/>
          </a:xfrm>
          <a:gradFill flip="none" rotWithShape="0">
            <a:gsLst>
              <a:gs pos="11000">
                <a:schemeClr val="accent1">
                  <a:shade val="30000"/>
                  <a:satMod val="115000"/>
                  <a:alpha val="44000"/>
                  <a:lumMod val="88000"/>
                  <a:lumOff val="12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xtLst/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Первичная 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профсоюзная организация </a:t>
            </a:r>
            <a:b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«СОШ №60»</a:t>
            </a:r>
            <a:b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Грозный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BORZ\Desktop\презентация\DSC006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20880" r="11909" b="31578"/>
          <a:stretch/>
        </p:blipFill>
        <p:spPr bwMode="auto">
          <a:xfrm>
            <a:off x="539552" y="2802260"/>
            <a:ext cx="7000488" cy="30579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glow rad="228600">
              <a:schemeClr val="accent2">
                <a:lumMod val="75000"/>
                <a:alpha val="9000"/>
              </a:schemeClr>
            </a:glow>
            <a:softEdge rad="12700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179388" y="5895975"/>
            <a:ext cx="48974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членов ППО – 204 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eaLnBrk="1" hangingPunct="1">
              <a:defRPr/>
            </a:pP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Пед. работников – 143 чел.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99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6"/>
          <p:cNvSpPr>
            <a:spLocks noChangeArrowheads="1"/>
          </p:cNvSpPr>
          <p:nvPr/>
        </p:nvSpPr>
        <p:spPr bwMode="auto">
          <a:xfrm>
            <a:off x="1993900" y="549275"/>
            <a:ext cx="65897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для более профессионального и качественного выполнения своей работы руководствуюсь следующими нормативно-правовыми документами и законами: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http://job.ks54.ru/images/graduate/work/tkr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2565400"/>
            <a:ext cx="260508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97150"/>
            <a:ext cx="2643188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81275"/>
            <a:ext cx="27908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707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24075" y="573088"/>
            <a:ext cx="6480175" cy="993775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Жилищно-бытовой вопрос</a:t>
            </a:r>
            <a:r>
              <a:rPr lang="ru-RU" alt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alt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smtClean="0">
              <a:solidFill>
                <a:srgbClr val="00206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39750" y="2205038"/>
            <a:ext cx="8353425" cy="3527425"/>
          </a:xfrm>
        </p:spPr>
        <p:txBody>
          <a:bodyPr/>
          <a:lstStyle/>
          <a:p>
            <a:pPr>
              <a:buFontTx/>
              <a:buAutoNum type="arabicPeriod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ходатайству администрации и профкома МБОУ «СОШ №60» перед мэрией г.Грозного в 2008 году две учительницы </a:t>
            </a:r>
            <a:r>
              <a:rPr lang="ru-RU" altLang="ru-RU" sz="20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Бунова Татьяна Сергеевна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altLang="ru-RU" sz="20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Бехоева Зинаида Ахмедовна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получили квартиры;</a:t>
            </a:r>
          </a:p>
          <a:p>
            <a:pPr>
              <a:buFontTx/>
              <a:buAutoNum type="arabicPeriod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ведется работа по вопросу о расширении жилья члену Профсоюза </a:t>
            </a:r>
            <a:r>
              <a:rPr lang="ru-RU" altLang="ru-RU" sz="20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Никитиной В.В. 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семейными обстоятельствами;</a:t>
            </a:r>
          </a:p>
          <a:p>
            <a:pPr>
              <a:buFontTx/>
              <a:buAutoNum type="arabicPeriod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профком обращаются за консультацией по вопросам: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приватизации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ипотеки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659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226" y="2780928"/>
            <a:ext cx="8388424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год в план работы профсоюзного кружка включается заседание кружка на тему:</a:t>
            </a:r>
          </a:p>
          <a:p>
            <a:pPr algn="ctr" eaLnBrk="1" hangingPunct="1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«Досрочное назначение пенсии»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Получение расписки;</a:t>
            </a:r>
          </a:p>
          <a:p>
            <a:pPr marL="457200" indent="-457200" algn="ctr" eaLnBrk="1" hangingPunct="1">
              <a:buFontTx/>
              <a:buAutoNum type="arabicParenR"/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дней на расписание со дня приема либо со дня предоставления последнего недостающего документа. 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15478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10668" y="886514"/>
            <a:ext cx="750627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ДОСРОЧНОЕ НАЗНАЧЕНИЕ ПЕНСИИ:</a:t>
            </a:r>
          </a:p>
        </p:txBody>
      </p:sp>
    </p:spTree>
  </p:cSld>
  <p:clrMapOvr>
    <a:masterClrMapping/>
  </p:clrMapOvr>
  <p:transition advClick="0" advTm="4077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478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1680" y="670490"/>
            <a:ext cx="727280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начисления </a:t>
            </a:r>
          </a:p>
          <a:p>
            <a:pPr algn="ctr" eaLnBrk="1" hangingPunct="1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636912"/>
            <a:ext cx="770485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последний отчетный период по поводу начисления заработной платы обратились:</a:t>
            </a:r>
          </a:p>
          <a:p>
            <a:pPr eaLnBrk="1" hangingPunct="1"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– 78 чел.</a:t>
            </a:r>
          </a:p>
          <a:p>
            <a:pPr eaLnBrk="1" hangingPunct="1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 на приеме у бухгалтера – 37 чел.</a:t>
            </a:r>
          </a:p>
          <a:p>
            <a:pPr eaLnBrk="1" hangingPunct="1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возврата – около 65.000 руб</a:t>
            </a:r>
          </a:p>
        </p:txBody>
      </p:sp>
    </p:spTree>
  </p:cSld>
  <p:clrMapOvr>
    <a:masterClrMapping/>
  </p:clrMapOvr>
  <p:transition spd="slow" advTm="4582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76375" y="765175"/>
            <a:ext cx="7991475" cy="979488"/>
          </a:xfrm>
        </p:spPr>
        <p:txBody>
          <a:bodyPr/>
          <a:lstStyle/>
          <a:p>
            <a:r>
              <a:rPr lang="ru-RU" altLang="ru-RU" sz="5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Профсоюзные кружки:</a:t>
            </a:r>
            <a:endParaRPr lang="ru-RU" altLang="ru-RU" sz="5400" smtClean="0">
              <a:solidFill>
                <a:schemeClr val="tx2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74675" y="1125538"/>
            <a:ext cx="8569325" cy="56165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ru-RU" altLang="ru-RU" dirty="0"/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alt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«Заработная плата. Как ее рассчитать?»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«Заработная плата. Как она формируется?»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отпускные. Как их рассчитать?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«Трудовая книжка»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«Районное занятие профсоюзного кружка для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руководителей проф. Кружков на тему: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Заработная плата. Как ее рассчитать?»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620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50825" y="2349500"/>
            <a:ext cx="84248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договорились о предоставлении работникам образовательной организации дополнительного оплачиваемого отпуска в следующих случаях: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1086" y="404664"/>
            <a:ext cx="72001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Коллективный договор 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3112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595313" y="1963738"/>
            <a:ext cx="8424862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для сопровождения 1 сентября детей младшего школьного возраста в школу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 календарный день;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рождения ребенка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 календарных дня;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бракосочетания детей работников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 календарных дня;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бракосочетания работника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 календарных дня;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похорон близких родственников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 календарных дня;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председателю выборного органа первичной профсоюзной организации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 календарных дней;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членам профсоюзного комитета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 календарных дня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при отсутствии в течение учебного года дней нетрудоспособности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 календарных дней в период каникул или к отпуску.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1086" y="404664"/>
            <a:ext cx="72001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Коллективный договор 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2876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3742</TotalTime>
  <Words>845</Words>
  <Application>Microsoft Office PowerPoint</Application>
  <PresentationFormat>Экран (4:3)</PresentationFormat>
  <Paragraphs>180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Calibri</vt:lpstr>
      <vt:lpstr>Arial</vt:lpstr>
      <vt:lpstr>Trebuchet MS</vt:lpstr>
      <vt:lpstr>Wingdings 3</vt:lpstr>
      <vt:lpstr>Times New Roman</vt:lpstr>
      <vt:lpstr>Arial Black</vt:lpstr>
      <vt:lpstr>Wingdings</vt:lpstr>
      <vt:lpstr>Тема Office</vt:lpstr>
      <vt:lpstr>Грань</vt:lpstr>
      <vt:lpstr>Презентация</vt:lpstr>
      <vt:lpstr>Первичная  профсоюзная организация  МБОУ «СОШ №60» г. Грозный</vt:lpstr>
      <vt:lpstr>Презентация PowerPoint</vt:lpstr>
      <vt:lpstr> Жилищно-бытовой вопрос    </vt:lpstr>
      <vt:lpstr>Презентация PowerPoint</vt:lpstr>
      <vt:lpstr>Презентация PowerPoint</vt:lpstr>
      <vt:lpstr>Профсоюзные кружки:</vt:lpstr>
      <vt:lpstr>Презентация PowerPoint</vt:lpstr>
      <vt:lpstr>Презентация PowerPoint</vt:lpstr>
      <vt:lpstr>Выплаты компенсационного и стимулирующего характера</vt:lpstr>
      <vt:lpstr>Выплаты компенсационного и стимулирующего характера</vt:lpstr>
      <vt:lpstr>Выплаты компенсационного и стимулирующего характера</vt:lpstr>
      <vt:lpstr>Презентация PowerPoint</vt:lpstr>
      <vt:lpstr>          Премии и поощрения: </vt:lpstr>
      <vt:lpstr> Аттестация педагогических работников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Комп</cp:lastModifiedBy>
  <cp:revision>228</cp:revision>
  <dcterms:created xsi:type="dcterms:W3CDTF">2012-05-08T20:01:29Z</dcterms:created>
  <dcterms:modified xsi:type="dcterms:W3CDTF">2016-10-24T23:09:08Z</dcterms:modified>
</cp:coreProperties>
</file>